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handoutMasterIdLst>
    <p:handoutMasterId r:id="rId23"/>
  </p:handoutMasterIdLst>
  <p:sldIdLst>
    <p:sldId id="256" r:id="rId2"/>
    <p:sldId id="261" r:id="rId3"/>
    <p:sldId id="262" r:id="rId4"/>
    <p:sldId id="263" r:id="rId5"/>
    <p:sldId id="257" r:id="rId6"/>
    <p:sldId id="258" r:id="rId7"/>
    <p:sldId id="264" r:id="rId8"/>
    <p:sldId id="275" r:id="rId9"/>
    <p:sldId id="265" r:id="rId10"/>
    <p:sldId id="266" r:id="rId11"/>
    <p:sldId id="268" r:id="rId12"/>
    <p:sldId id="272" r:id="rId13"/>
    <p:sldId id="269" r:id="rId14"/>
    <p:sldId id="273" r:id="rId15"/>
    <p:sldId id="278" r:id="rId16"/>
    <p:sldId id="274" r:id="rId17"/>
    <p:sldId id="271" r:id="rId18"/>
    <p:sldId id="270" r:id="rId19"/>
    <p:sldId id="267" r:id="rId20"/>
    <p:sldId id="259" r:id="rId21"/>
    <p:sldId id="260" r:id="rId22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4C8"/>
    <a:srgbClr val="F0D676"/>
    <a:srgbClr val="FFCC66"/>
    <a:srgbClr val="FF6600"/>
    <a:srgbClr val="EB9415"/>
    <a:srgbClr val="415410"/>
    <a:srgbClr val="4C63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>
      <p:cViewPr varScale="1">
        <p:scale>
          <a:sx n="99" d="100"/>
          <a:sy n="99" d="100"/>
        </p:scale>
        <p:origin x="9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3C077BC-BC90-409E-9F1E-38888B2C2999}" type="datetimeFigureOut">
              <a:rPr lang="en-US" smtClean="0"/>
              <a:t>7/30/2019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E847570-ECB3-4AB6-94CA-3725B65147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3254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7/30/2019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F1NQbeb7B8" TargetMode="External"/><Relationship Id="rId2" Type="http://schemas.openxmlformats.org/officeDocument/2006/relationships/hyperlink" Target="https://www.youtube.com/watch?v=dC8sfkQJcp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8LwTtfHbA7o" TargetMode="External"/><Relationship Id="rId4" Type="http://schemas.openxmlformats.org/officeDocument/2006/relationships/hyperlink" Target="https://www.youtube.com/watch?v=Rv7QtYzaD84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mailto:Mjohnson@mmm.ed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" y="1634722"/>
            <a:ext cx="9039497" cy="2649894"/>
          </a:xfrm>
        </p:spPr>
        <p:txBody>
          <a:bodyPr>
            <a:normAutofit/>
          </a:bodyPr>
          <a:lstStyle/>
          <a:p>
            <a:r>
              <a:rPr lang="en-US" sz="5700" dirty="0">
                <a:solidFill>
                  <a:schemeClr val="tx1"/>
                </a:solidFill>
                <a:latin typeface="Britannic Bold" panose="020B0903060703020204" pitchFamily="34" charset="0"/>
              </a:rPr>
              <a:t>Digital Accessibility Initiative </a:t>
            </a:r>
            <a:r>
              <a:rPr lang="en-US" sz="5700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(</a:t>
            </a:r>
            <a:r>
              <a:rPr lang="en-US" sz="5700" dirty="0">
                <a:solidFill>
                  <a:schemeClr val="tx1"/>
                </a:solidFill>
                <a:latin typeface="Britannic Bold" panose="020B0903060703020204" pitchFamily="34" charset="0"/>
              </a:rPr>
              <a:t>D.A.I.)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" y="4937760"/>
            <a:ext cx="4229631" cy="914400"/>
          </a:xfrm>
        </p:spPr>
        <p:txBody>
          <a:bodyPr/>
          <a:lstStyle/>
          <a:p>
            <a:r>
              <a:rPr lang="en-US" dirty="0" smtClean="0"/>
              <a:t>Presented by Michael S. Johnson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465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643" y="1196622"/>
            <a:ext cx="2940757" cy="4528398"/>
          </a:xfrm>
        </p:spPr>
        <p:txBody>
          <a:bodyPr>
            <a:normAutofit/>
          </a:bodyPr>
          <a:lstStyle/>
          <a:p>
            <a:pPr algn="ctr"/>
            <a:r>
              <a:rPr lang="en-US" sz="8000" i="1" u="sng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What?</a:t>
            </a:r>
            <a:endParaRPr lang="en-US" sz="8000" i="1" dirty="0">
              <a:latin typeface="Britannic Bold" panose="020B09030607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The </a:t>
            </a:r>
            <a:r>
              <a:rPr lang="en-US" sz="2800" b="1" i="1" u="sng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Digital Accessibility Movement</a:t>
            </a:r>
          </a:p>
          <a:p>
            <a:pPr marL="0" indent="0" algn="ctr">
              <a:buNone/>
            </a:pPr>
            <a:r>
              <a:rPr lang="en-US" sz="2800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 is an initiative to make all online documentation at Marymount Manhattan College fully accessible. </a:t>
            </a:r>
            <a:endParaRPr lang="en-US" sz="2800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28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i="1" u="sng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When?</a:t>
            </a:r>
            <a:endParaRPr lang="en-US" sz="7200" i="1" dirty="0">
              <a:latin typeface="Britannic Bold" panose="020B09030607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smtClean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There isn’t a set timeline, but the initiative has already begun and the expectation is for this to be proactively happening and to remain on-going.</a:t>
            </a:r>
            <a:endParaRPr lang="en-US" sz="3200" b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57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000" b="1" i="1" u="sng" dirty="0" smtClean="0">
                <a:solidFill>
                  <a:schemeClr val="tx1"/>
                </a:solidFill>
                <a:latin typeface="Bodoni MT Black" panose="02070A03080606020203" pitchFamily="18" charset="0"/>
              </a:rPr>
              <a:t>Who?</a:t>
            </a:r>
            <a:endParaRPr lang="en-US" sz="7000" b="1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All Faculty and eventually all Staff</a:t>
            </a:r>
            <a:endParaRPr lang="en-US" sz="3600" i="1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60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b="1" i="1" u="sng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Why?</a:t>
            </a:r>
            <a:endParaRPr lang="en-US" sz="7200" b="1" i="1" u="sng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461657" y="798793"/>
            <a:ext cx="8294913" cy="568038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sz="3600" b="1" i="1" u="sng" dirty="0">
                <a:solidFill>
                  <a:schemeClr val="tx1"/>
                </a:solidFill>
                <a:latin typeface="Britannic Bold" panose="020B0903060703020204" pitchFamily="34" charset="0"/>
                <a:cs typeface="Times New Roman" panose="02020603050405020304" pitchFamily="18" charset="0"/>
              </a:rPr>
              <a:t>Why do we need to create Accessible Documentation</a:t>
            </a:r>
            <a:r>
              <a:rPr lang="en-US" sz="3600" b="1" i="1" dirty="0" smtClean="0">
                <a:solidFill>
                  <a:schemeClr val="tx1"/>
                </a:solidFill>
                <a:latin typeface="Britannic Bold" panose="020B0903060703020204" pitchFamily="34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endParaRPr lang="en-US" sz="1200" dirty="0">
              <a:solidFill>
                <a:schemeClr val="tx1"/>
              </a:solidFill>
              <a:latin typeface="Britannic Bold" panose="020B0903060703020204" pitchFamily="34" charset="0"/>
            </a:endParaRPr>
          </a:p>
          <a:p>
            <a:r>
              <a:rPr lang="en-US" sz="3100" b="1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In order to provide equal access and equal education opportunities to people with disabilities it is important to take into consideration alternative formats and alternative methodologies for student education. </a:t>
            </a:r>
          </a:p>
          <a:p>
            <a:pPr lvl="1"/>
            <a:r>
              <a:rPr lang="en-US" sz="26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In a time where the percentage of students with disabilities entering college is climbing, it is crucial for everyone to do their part in creating an inclusive education experience. </a:t>
            </a:r>
          </a:p>
          <a:p>
            <a:pPr lvl="1"/>
            <a:endParaRPr lang="en-US" sz="2600" dirty="0" smtClean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sz="31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To </a:t>
            </a:r>
            <a:r>
              <a:rPr lang="en-US" sz="31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meet section 508 of the rehabilitation act of 1973 which mandated that </a:t>
            </a:r>
            <a:r>
              <a:rPr lang="en-US" sz="3100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“all </a:t>
            </a:r>
            <a:r>
              <a:rPr lang="en-US" sz="31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electronic information </a:t>
            </a:r>
            <a:r>
              <a:rPr lang="en-US" sz="3100" dirty="0" smtClean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technology” </a:t>
            </a:r>
            <a:r>
              <a:rPr lang="en-US" sz="3100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be made accessible to people with </a:t>
            </a:r>
            <a:r>
              <a:rPr lang="en-US" sz="31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disabilities.</a:t>
            </a:r>
          </a:p>
          <a:p>
            <a:endParaRPr lang="en-US" sz="2600" dirty="0" smtClean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sz="31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All colleges and Universities receive some form of federal funding which mean MMC must comply with federal mandates.</a:t>
            </a:r>
          </a:p>
          <a:p>
            <a:endParaRPr lang="en-US" sz="2600" dirty="0" smtClean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sz="34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The results of not complying are huge class action lawsuits where the college would be fined heavily along with other penalties.</a:t>
            </a:r>
            <a:endParaRPr lang="en-US" sz="3400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97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800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How?</a:t>
            </a:r>
            <a:endParaRPr lang="en-US" sz="8800" i="1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864108"/>
            <a:ext cx="7652172" cy="5120640"/>
          </a:xfrm>
        </p:spPr>
        <p:txBody>
          <a:bodyPr/>
          <a:lstStyle/>
          <a:p>
            <a:pPr marL="0" indent="0">
              <a:buNone/>
            </a:pPr>
            <a:r>
              <a:rPr lang="en-US" sz="3600" b="1" i="1" u="sng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Creating </a:t>
            </a:r>
            <a:r>
              <a:rPr lang="en-US" sz="3600" b="1" i="1" u="sng" dirty="0">
                <a:solidFill>
                  <a:schemeClr val="tx1"/>
                </a:solidFill>
                <a:latin typeface="Britannic Bold" panose="020B0903060703020204" pitchFamily="34" charset="0"/>
              </a:rPr>
              <a:t>Accessible </a:t>
            </a:r>
            <a:r>
              <a:rPr lang="en-US" sz="3600" b="1" i="1" u="sng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Documents</a:t>
            </a:r>
          </a:p>
          <a:p>
            <a:pPr marL="0" indent="0">
              <a:buNone/>
            </a:pPr>
            <a:endParaRPr lang="en-US" sz="1200" u="sng" dirty="0" smtClean="0">
              <a:solidFill>
                <a:schemeClr val="tx1"/>
              </a:solidFill>
              <a:latin typeface="Britannic Bold" panose="020B0903060703020204" pitchFamily="34" charset="0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chemeClr val="tx1"/>
                </a:solidFill>
                <a:latin typeface="+mj-lt"/>
              </a:rPr>
              <a:t>Changing the accessibility of documents should not effect the flow of your class. The process is virtually seamless. 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+mj-lt"/>
              </a:rPr>
              <a:t>Review Rating of Documents in Blackboard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+mj-lt"/>
              </a:rPr>
              <a:t>Check Accessibility with Microsoft Word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+mj-lt"/>
              </a:rPr>
              <a:t>Converting documents that are not accessible into an accessible format.</a:t>
            </a:r>
          </a:p>
          <a:p>
            <a:r>
              <a:rPr lang="en-US" sz="2400" b="1" dirty="0" smtClean="0">
                <a:solidFill>
                  <a:schemeClr val="tx1"/>
                </a:solidFill>
                <a:latin typeface="+mj-lt"/>
              </a:rPr>
              <a:t>Contact Resources with questions for assistance</a:t>
            </a:r>
          </a:p>
          <a:p>
            <a:endParaRPr lang="en-US" b="1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50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45066"/>
            <a:ext cx="3431822" cy="5396089"/>
          </a:xfrm>
          <a:gradFill>
            <a:gsLst>
              <a:gs pos="0">
                <a:srgbClr val="C00000"/>
              </a:gs>
              <a:gs pos="47000">
                <a:srgbClr val="FFC000"/>
              </a:gs>
              <a:gs pos="60000">
                <a:srgbClr val="92D050"/>
              </a:gs>
              <a:gs pos="100000">
                <a:srgbClr val="00B050"/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algn="ctr"/>
            <a:r>
              <a:rPr lang="en-US" sz="9600" b="1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How</a:t>
            </a:r>
            <a:r>
              <a:rPr lang="en-US" sz="6000" b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 </a:t>
            </a:r>
            <a:br>
              <a:rPr lang="en-US" sz="6000" b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sz="2000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Identifying Accessibility</a:t>
            </a:r>
            <a:br>
              <a:rPr lang="en-US" sz="2000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sz="2000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Issues</a:t>
            </a:r>
            <a:endParaRPr lang="en-US" sz="2000" i="1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6002" y="1074735"/>
            <a:ext cx="8008602" cy="37265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u="sng" dirty="0">
                <a:solidFill>
                  <a:schemeClr val="tx1"/>
                </a:solidFill>
                <a:latin typeface="Britannic Bold" panose="020B0903060703020204" pitchFamily="34" charset="0"/>
              </a:rPr>
              <a:t>Blackboard Ally</a:t>
            </a:r>
            <a:endParaRPr lang="en-US" sz="3600" dirty="0">
              <a:solidFill>
                <a:schemeClr val="tx1"/>
              </a:solidFill>
              <a:latin typeface="Britannic Bold" panose="020B0903060703020204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</a:rPr>
              <a:t>Upload Document in </a:t>
            </a:r>
            <a:r>
              <a:rPr lang="en-US" sz="2400" b="1" dirty="0" smtClean="0">
                <a:solidFill>
                  <a:schemeClr val="tx1"/>
                </a:solidFill>
              </a:rPr>
              <a:t>Blackboard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Wait </a:t>
            </a:r>
            <a:r>
              <a:rPr lang="en-US" sz="2400" b="1" dirty="0">
                <a:solidFill>
                  <a:schemeClr val="tx1"/>
                </a:solidFill>
              </a:rPr>
              <a:t>for document to be scored in Blackboard </a:t>
            </a:r>
            <a:r>
              <a:rPr lang="en-US" sz="2400" b="1" dirty="0" smtClean="0">
                <a:solidFill>
                  <a:schemeClr val="tx1"/>
                </a:solidFill>
              </a:rPr>
              <a:t>Ally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Look for Blackboard Ally Score to Appear next to uploaded content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</a:rPr>
              <a:t>If document is scored green no change is necessary. If red or orange, click on icon.</a:t>
            </a:r>
          </a:p>
          <a:p>
            <a:pPr marL="457200" lvl="0" indent="-457200">
              <a:buFont typeface="+mj-lt"/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</p:txBody>
      </p:sp>
      <p:pic>
        <p:nvPicPr>
          <p:cNvPr id="7" name="Picture 6" descr="Image of Blackboard Ally Scoring meters. Red Orange Light Green and Dark Green." title="Blackboard Ally Scoring image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002" y="4801289"/>
            <a:ext cx="6525035" cy="1216956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27679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99253"/>
            <a:ext cx="3465474" cy="5455362"/>
          </a:xfrm>
          <a:solidFill>
            <a:srgbClr val="F0D676"/>
          </a:solidFill>
        </p:spPr>
        <p:txBody>
          <a:bodyPr/>
          <a:lstStyle/>
          <a:p>
            <a:pPr algn="ctr"/>
            <a:r>
              <a:rPr lang="en-US" sz="9600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>How</a:t>
            </a:r>
            <a:r>
              <a:rPr lang="en-US" sz="9600" b="1" dirty="0">
                <a:solidFill>
                  <a:schemeClr val="tx1"/>
                </a:solidFill>
              </a:rPr>
              <a:t> </a:t>
            </a:r>
            <a:r>
              <a:rPr lang="en-US" sz="14400" b="1" dirty="0">
                <a:solidFill>
                  <a:schemeClr val="tx1"/>
                </a:solidFill>
              </a:rPr>
              <a:t/>
            </a:r>
            <a:br>
              <a:rPr lang="en-US" sz="14400" b="1" dirty="0">
                <a:solidFill>
                  <a:schemeClr val="tx1"/>
                </a:solidFill>
              </a:rPr>
            </a:br>
            <a:r>
              <a:rPr lang="en-US" i="1" dirty="0">
                <a:solidFill>
                  <a:schemeClr val="tx1"/>
                </a:solidFill>
                <a:latin typeface="Britannic Bold" panose="020B0903060703020204" pitchFamily="34" charset="0"/>
              </a:rPr>
              <a:t>(continued)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Blackboard Content Screen image" title="Blackboard Content Screen 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0193" y="699253"/>
            <a:ext cx="7938069" cy="545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52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83771"/>
            <a:ext cx="3443111" cy="5272063"/>
          </a:xfrm>
          <a:solidFill>
            <a:srgbClr val="FF6600"/>
          </a:solidFill>
        </p:spPr>
        <p:txBody>
          <a:bodyPr>
            <a:noAutofit/>
          </a:bodyPr>
          <a:lstStyle/>
          <a:p>
            <a:pPr algn="ctr"/>
            <a:r>
              <a:rPr lang="en-US" sz="9600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>How</a:t>
            </a:r>
            <a:r>
              <a:rPr lang="en-US" sz="9600" b="1" dirty="0">
                <a:solidFill>
                  <a:schemeClr val="tx1"/>
                </a:solidFill>
              </a:rPr>
              <a:t> </a:t>
            </a:r>
            <a:br>
              <a:rPr lang="en-US" sz="9600" b="1" dirty="0">
                <a:solidFill>
                  <a:schemeClr val="tx1"/>
                </a:solidFill>
              </a:rPr>
            </a:br>
            <a:r>
              <a:rPr lang="en-US" sz="2400" i="1" dirty="0">
                <a:solidFill>
                  <a:schemeClr val="tx1"/>
                </a:solidFill>
                <a:latin typeface="Britannic Bold" panose="020B0903060703020204" pitchFamily="34" charset="0"/>
              </a:rPr>
              <a:t>(continued)</a:t>
            </a:r>
            <a:endParaRPr lang="en-US" sz="2400" i="1" dirty="0">
              <a:latin typeface="Britannic Bold" panose="020B09030607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50" y="864108"/>
            <a:ext cx="3744511" cy="5120640"/>
          </a:xfrm>
        </p:spPr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Menu on right will appear read what’s causing the low score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Click on How to fix  </a:t>
            </a:r>
            <a:r>
              <a:rPr lang="en-US" dirty="0" smtClean="0">
                <a:solidFill>
                  <a:schemeClr val="tx1"/>
                </a:solidFill>
              </a:rPr>
              <a:t>(</a:t>
            </a:r>
            <a:r>
              <a:rPr lang="en-US" dirty="0">
                <a:solidFill>
                  <a:schemeClr val="tx1"/>
                </a:solidFill>
              </a:rPr>
              <a:t>Whatever Issue </a:t>
            </a:r>
            <a:r>
              <a:rPr lang="en-US" dirty="0" smtClean="0">
                <a:solidFill>
                  <a:schemeClr val="tx1"/>
                </a:solidFill>
              </a:rPr>
              <a:t>it is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Open a copy of the copy outside of blackboard and make adjustment 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Upload edited documents into blackboard replacing origin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Check score again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Repeat if score is still not green</a:t>
            </a:r>
          </a:p>
          <a:p>
            <a:endParaRPr lang="en-US" dirty="0"/>
          </a:p>
        </p:txBody>
      </p:sp>
      <p:pic>
        <p:nvPicPr>
          <p:cNvPr id="4" name="Picture 3" descr="Blackboard Ally Scoring Image 52%" title="Blackboard Ally  Scoring Image 52%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861" y="783771"/>
            <a:ext cx="4422710" cy="527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91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56356"/>
            <a:ext cx="3443111" cy="5317065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en-US" sz="9600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>How</a:t>
            </a:r>
            <a:r>
              <a:rPr lang="en-US" sz="9600" b="1" dirty="0">
                <a:solidFill>
                  <a:schemeClr val="tx1"/>
                </a:solidFill>
                <a:latin typeface="Bodoni MT Black" panose="02070A03080606020203" pitchFamily="18" charset="0"/>
              </a:rPr>
              <a:t> </a:t>
            </a:r>
            <a:br>
              <a:rPr lang="en-US" sz="9600" b="1" dirty="0">
                <a:solidFill>
                  <a:schemeClr val="tx1"/>
                </a:solidFill>
                <a:latin typeface="Bodoni MT Black" panose="02070A03080606020203" pitchFamily="18" charset="0"/>
              </a:rPr>
            </a:br>
            <a:r>
              <a:rPr lang="en-US" sz="2000" b="1" dirty="0">
                <a:solidFill>
                  <a:schemeClr val="tx1"/>
                </a:solidFill>
                <a:latin typeface="Bodoni MT Black" panose="02070A03080606020203" pitchFamily="18" charset="0"/>
              </a:rPr>
              <a:t>(continued)</a:t>
            </a:r>
            <a:endParaRPr lang="en-US" sz="2000" dirty="0"/>
          </a:p>
        </p:txBody>
      </p:sp>
      <p:pic>
        <p:nvPicPr>
          <p:cNvPr id="4" name="Content Placeholder 3" descr="BlackBoard Ally Scoring Image 22%" title="BlackBoard Ally Scoring Image 22%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044" y="756356"/>
            <a:ext cx="6415790" cy="5317065"/>
          </a:xfrm>
        </p:spPr>
      </p:pic>
    </p:spTree>
    <p:extLst>
      <p:ext uri="{BB962C8B-B14F-4D97-AF65-F5344CB8AC3E}">
        <p14:creationId xmlns:p14="http://schemas.microsoft.com/office/powerpoint/2010/main" val="206660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55780"/>
            <a:ext cx="3424335" cy="5327779"/>
          </a:xfrm>
          <a:solidFill>
            <a:srgbClr val="00B050"/>
          </a:solidFill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en-US" sz="8800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Green </a:t>
            </a:r>
            <a:br>
              <a:rPr lang="en-US" sz="8800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sz="8800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is the </a:t>
            </a:r>
            <a:br>
              <a:rPr lang="en-US" sz="8800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sz="8800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Goal!</a:t>
            </a:r>
            <a:endParaRPr lang="en-US" sz="8800" i="1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  <p:pic>
        <p:nvPicPr>
          <p:cNvPr id="4" name="Content Placeholder 3" descr="Blackboard Ally Scoring Image 32%&#10;Green in the goal 100%" title="Blackboard Ally Scoring Image 32%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348" y="1266775"/>
            <a:ext cx="7962621" cy="4502522"/>
          </a:xfrm>
          <a:effectLst>
            <a:innerShdw blurRad="114300">
              <a:prstClr val="black"/>
            </a:innerShdw>
          </a:effectLst>
        </p:spPr>
      </p:pic>
    </p:spTree>
    <p:extLst>
      <p:ext uri="{BB962C8B-B14F-4D97-AF65-F5344CB8AC3E}">
        <p14:creationId xmlns:p14="http://schemas.microsoft.com/office/powerpoint/2010/main" val="267158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459"/>
            <a:ext cx="3496204" cy="5367408"/>
          </a:xfrm>
          <a:solidFill>
            <a:srgbClr val="0094C8"/>
          </a:solidFill>
        </p:spPr>
        <p:txBody>
          <a:bodyPr/>
          <a:lstStyle/>
          <a:p>
            <a:pPr algn="ctr"/>
            <a: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>Checking Accessibility </a:t>
            </a:r>
            <a:r>
              <a:rPr lang="en-US" b="1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/>
            </a:r>
            <a:br>
              <a:rPr lang="en-US" b="1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b="1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with </a:t>
            </a:r>
            <a: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/>
            </a:r>
            <a:b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>Microsoft Word</a:t>
            </a:r>
            <a:endParaRPr lang="en-US" dirty="0"/>
          </a:p>
        </p:txBody>
      </p:sp>
      <p:pic>
        <p:nvPicPr>
          <p:cNvPr id="4" name="Content Placeholder 3" descr="Microsoft Word Check Accessibility Image1" title="Microsoft Word Check Accessibility Image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204" y="762459"/>
            <a:ext cx="8316927" cy="5367408"/>
          </a:xfrm>
        </p:spPr>
      </p:pic>
    </p:spTree>
    <p:extLst>
      <p:ext uri="{BB962C8B-B14F-4D97-AF65-F5344CB8AC3E}">
        <p14:creationId xmlns:p14="http://schemas.microsoft.com/office/powerpoint/2010/main" val="195052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Checking Accessibility with </a:t>
            </a:r>
            <a:br>
              <a:rPr lang="en-US" b="1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b="1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Microsoft Word</a:t>
            </a:r>
            <a:endParaRPr lang="en-US" b="1" i="1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  <p:pic>
        <p:nvPicPr>
          <p:cNvPr id="4" name="Content Placeholder 3" descr="Microsoft Word Check Accessibility Image2" title="Microsoft Word Check Accessibility Image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358" y="791786"/>
            <a:ext cx="8255531" cy="5265284"/>
          </a:xfrm>
        </p:spPr>
      </p:pic>
    </p:spTree>
    <p:extLst>
      <p:ext uri="{BB962C8B-B14F-4D97-AF65-F5344CB8AC3E}">
        <p14:creationId xmlns:p14="http://schemas.microsoft.com/office/powerpoint/2010/main" val="277209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38554"/>
            <a:ext cx="3393831" cy="5310553"/>
          </a:xfrm>
          <a:solidFill>
            <a:srgbClr val="0094C8"/>
          </a:solidFill>
        </p:spPr>
        <p:txBody>
          <a:bodyPr/>
          <a:lstStyle/>
          <a:p>
            <a:pPr algn="ctr"/>
            <a: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>Checking Accessibility with </a:t>
            </a:r>
            <a:b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>Microsoft Word</a:t>
            </a:r>
            <a:endParaRPr lang="en-US" dirty="0"/>
          </a:p>
        </p:txBody>
      </p:sp>
      <p:pic>
        <p:nvPicPr>
          <p:cNvPr id="4" name="Content Placeholder 3" descr="Microsoft Word Check Accessibility Image3" title="Microsoft Word Check Accessibility Image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56529" y="541421"/>
            <a:ext cx="1671211" cy="5766014"/>
          </a:xfrm>
          <a:prstGeom prst="rect">
            <a:avLst/>
          </a:prstGeom>
        </p:spPr>
      </p:pic>
      <p:pic>
        <p:nvPicPr>
          <p:cNvPr id="5" name="Picture 4" descr="Microsoft Word Check Accessibility Image4" title="Microsoft Word Check Accessibility Image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469" y="541421"/>
            <a:ext cx="1673041" cy="5782614"/>
          </a:xfrm>
          <a:prstGeom prst="rect">
            <a:avLst/>
          </a:prstGeom>
        </p:spPr>
      </p:pic>
      <p:pic>
        <p:nvPicPr>
          <p:cNvPr id="6" name="Picture 5" descr="Microsoft Word Check Accessibility Image5" title="Microsoft Word Check Accessibility Image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6239" y="541421"/>
            <a:ext cx="1702733" cy="5782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93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45066"/>
            <a:ext cx="3431822" cy="5396089"/>
          </a:xfrm>
          <a:gradFill>
            <a:gsLst>
              <a:gs pos="0">
                <a:srgbClr val="C00000"/>
              </a:gs>
              <a:gs pos="47000">
                <a:srgbClr val="FFC000"/>
              </a:gs>
              <a:gs pos="60000">
                <a:srgbClr val="92D050"/>
              </a:gs>
              <a:gs pos="100000">
                <a:srgbClr val="00B050"/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algn="ctr"/>
            <a:r>
              <a:rPr lang="en-US" sz="4800" i="1" dirty="0">
                <a:solidFill>
                  <a:schemeClr val="tx1"/>
                </a:solidFill>
                <a:latin typeface="Britannic Bold" panose="020B0903060703020204" pitchFamily="34" charset="0"/>
              </a:rPr>
              <a:t>Checking</a:t>
            </a:r>
            <a:br>
              <a:rPr lang="en-US" sz="4800" i="1" dirty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sz="4800" i="1" dirty="0">
                <a:solidFill>
                  <a:schemeClr val="tx1"/>
                </a:solidFill>
                <a:latin typeface="Britannic Bold" panose="020B0903060703020204" pitchFamily="34" charset="0"/>
              </a:rPr>
              <a:t>Accessibility </a:t>
            </a:r>
            <a:r>
              <a:rPr lang="en-US" sz="4800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with Word on </a:t>
            </a:r>
            <a:r>
              <a:rPr lang="en-US" sz="4800" i="1" dirty="0">
                <a:solidFill>
                  <a:schemeClr val="tx1"/>
                </a:solidFill>
                <a:latin typeface="Britannic Bold" panose="020B0903060703020204" pitchFamily="34" charset="0"/>
              </a:rPr>
              <a:t>Mac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707" y="755780"/>
            <a:ext cx="6564959" cy="13861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707" y="2409950"/>
            <a:ext cx="6610735" cy="156360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047707" y="4329233"/>
            <a:ext cx="648848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1600" b="1" dirty="0">
                <a:solidFill>
                  <a:srgbClr val="222222"/>
                </a:solidFill>
                <a:latin typeface="Roboto"/>
              </a:rPr>
              <a:t>Click the “Review” tab on the ribbon.</a:t>
            </a:r>
          </a:p>
          <a:p>
            <a:pPr>
              <a:buFont typeface="+mj-lt"/>
              <a:buAutoNum type="arabicPeriod"/>
            </a:pPr>
            <a:r>
              <a:rPr lang="en-US" sz="1600" b="1" dirty="0">
                <a:solidFill>
                  <a:srgbClr val="222222"/>
                </a:solidFill>
                <a:latin typeface="Roboto"/>
              </a:rPr>
              <a:t>Click the “Check Accessibility” icon. (Or in the “Tools” menu, click “Check Accessibility.”)</a:t>
            </a:r>
          </a:p>
          <a:p>
            <a:pPr>
              <a:buFont typeface="+mj-lt"/>
              <a:buAutoNum type="arabicPeriod"/>
            </a:pPr>
            <a:r>
              <a:rPr lang="en-US" sz="1600" b="1" dirty="0">
                <a:solidFill>
                  <a:srgbClr val="222222"/>
                </a:solidFill>
                <a:latin typeface="Roboto"/>
              </a:rPr>
              <a:t>In the pane that appears beside your document, you see a list of accessibility issues. Click an issue to highlight it in your document</a:t>
            </a:r>
            <a:r>
              <a:rPr lang="en-US" sz="1600" b="1" dirty="0" smtClean="0">
                <a:solidFill>
                  <a:srgbClr val="222222"/>
                </a:solidFill>
                <a:latin typeface="Roboto"/>
              </a:rPr>
              <a:t>. (Note: no review tab search for Check Accessibility in help)</a:t>
            </a:r>
            <a:endParaRPr lang="en-US" sz="1600" b="1" i="0" dirty="0">
              <a:solidFill>
                <a:srgbClr val="222222"/>
              </a:solidFill>
              <a:effectLst/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89770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>Checking Accessibility with </a:t>
            </a:r>
            <a:b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>Microsoft Word</a:t>
            </a:r>
            <a:endParaRPr lang="en-US" dirty="0"/>
          </a:p>
        </p:txBody>
      </p:sp>
      <p:pic>
        <p:nvPicPr>
          <p:cNvPr id="4" name="Content Placeholder 3" descr="Microsoft Word Check Accessibility Image6" title="Microsoft Word Check Accessibility Image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155" y="788063"/>
            <a:ext cx="8052698" cy="5272729"/>
          </a:xfrm>
          <a:solidFill>
            <a:schemeClr val="tx1"/>
          </a:solidFill>
          <a:effectLst>
            <a:glow rad="139700">
              <a:schemeClr val="tx1">
                <a:alpha val="40000"/>
              </a:schemeClr>
            </a:glow>
            <a:outerShdw blurRad="50800" dist="50800" dir="5400000" algn="ctr" rotWithShape="0">
              <a:schemeClr val="tx1"/>
            </a:outerShdw>
          </a:effectLst>
        </p:spPr>
      </p:pic>
    </p:spTree>
    <p:extLst>
      <p:ext uri="{BB962C8B-B14F-4D97-AF65-F5344CB8AC3E}">
        <p14:creationId xmlns:p14="http://schemas.microsoft.com/office/powerpoint/2010/main" val="58275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56357"/>
            <a:ext cx="3431822" cy="5305776"/>
          </a:xfrm>
          <a:solidFill>
            <a:srgbClr val="00B050"/>
          </a:solidFill>
        </p:spPr>
        <p:txBody>
          <a:bodyPr/>
          <a:lstStyle/>
          <a:p>
            <a:pPr algn="ctr"/>
            <a:r>
              <a:rPr lang="en-US" b="1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Checking Accessibility with </a:t>
            </a:r>
            <a:br>
              <a:rPr lang="en-US" b="1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b="1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Microsoft Excel</a:t>
            </a:r>
            <a:endParaRPr lang="en-US" b="1" i="1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  <p:pic>
        <p:nvPicPr>
          <p:cNvPr id="5" name="Content Placeholder 4" descr="Microsoft Excel Check Accessibility Image1" title="Microsoft Excel Check Accessibility Image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937" y="1149389"/>
            <a:ext cx="8172611" cy="4550077"/>
          </a:xfrm>
        </p:spPr>
      </p:pic>
    </p:spTree>
    <p:extLst>
      <p:ext uri="{BB962C8B-B14F-4D97-AF65-F5344CB8AC3E}">
        <p14:creationId xmlns:p14="http://schemas.microsoft.com/office/powerpoint/2010/main" val="253168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>Checking Accessibility with </a:t>
            </a:r>
            <a:b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</a:br>
            <a:r>
              <a:rPr lang="en-US" b="1" i="1" dirty="0">
                <a:solidFill>
                  <a:schemeClr val="tx1"/>
                </a:solidFill>
                <a:latin typeface="Britannic Bold" panose="020B0903060703020204" pitchFamily="34" charset="0"/>
              </a:rPr>
              <a:t>Microsoft </a:t>
            </a:r>
            <a:r>
              <a:rPr lang="en-US" b="1" i="1" dirty="0" err="1" smtClean="0">
                <a:solidFill>
                  <a:schemeClr val="tx1"/>
                </a:solidFill>
                <a:latin typeface="Britannic Bold" panose="020B0903060703020204" pitchFamily="34" charset="0"/>
              </a:rPr>
              <a:t>Powerpoint</a:t>
            </a:r>
            <a:endParaRPr lang="en-US" dirty="0"/>
          </a:p>
        </p:txBody>
      </p:sp>
      <p:pic>
        <p:nvPicPr>
          <p:cNvPr id="4" name="Content Placeholder 3" descr="Microsoft Powerpoint Check Accessibility Image1" title="Microsoft Powerpoint Check Accessibility Image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915" y="830349"/>
            <a:ext cx="8284317" cy="5188158"/>
          </a:xfrm>
        </p:spPr>
      </p:pic>
    </p:spTree>
    <p:extLst>
      <p:ext uri="{BB962C8B-B14F-4D97-AF65-F5344CB8AC3E}">
        <p14:creationId xmlns:p14="http://schemas.microsoft.com/office/powerpoint/2010/main" val="397615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11200"/>
            <a:ext cx="3431822" cy="5441244"/>
          </a:xfrm>
          <a:solidFill>
            <a:srgbClr val="00B050"/>
          </a:solidFill>
        </p:spPr>
        <p:txBody>
          <a:bodyPr>
            <a:normAutofit/>
          </a:bodyPr>
          <a:lstStyle/>
          <a:p>
            <a:pPr algn="ctr"/>
            <a:r>
              <a:rPr lang="en-US" sz="7200" b="1" i="1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Results</a:t>
            </a:r>
            <a:endParaRPr lang="en-US" sz="7200" b="1" i="1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  <p:pic>
        <p:nvPicPr>
          <p:cNvPr id="4" name="Content Placeholder 3" descr="Blackboard Alternative Text Student View" title="Blackboard Alternative Text Student View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521" y="711200"/>
            <a:ext cx="6349514" cy="5441244"/>
          </a:xfrm>
        </p:spPr>
      </p:pic>
    </p:spTree>
    <p:extLst>
      <p:ext uri="{BB962C8B-B14F-4D97-AF65-F5344CB8AC3E}">
        <p14:creationId xmlns:p14="http://schemas.microsoft.com/office/powerpoint/2010/main" val="359111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56138"/>
            <a:ext cx="3499338" cy="5310553"/>
          </a:xfrm>
          <a:gradFill>
            <a:gsLst>
              <a:gs pos="0">
                <a:srgbClr val="C00000"/>
              </a:gs>
              <a:gs pos="47000">
                <a:srgbClr val="FFC000"/>
              </a:gs>
              <a:gs pos="60000">
                <a:srgbClr val="92D050"/>
              </a:gs>
              <a:gs pos="100000">
                <a:srgbClr val="00B050"/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algn="ctr"/>
            <a:r>
              <a:rPr lang="en-US" sz="4800" b="1" i="1" u="sng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Resources</a:t>
            </a:r>
            <a:endParaRPr lang="en-US" sz="4800" b="1" i="1" u="sng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2514" y="1123837"/>
            <a:ext cx="7315200" cy="5120640"/>
          </a:xfrm>
        </p:spPr>
        <p:txBody>
          <a:bodyPr/>
          <a:lstStyle/>
          <a:p>
            <a:pPr marL="0" indent="0">
              <a:buNone/>
            </a:pPr>
            <a:r>
              <a:rPr lang="en-US" sz="3600" b="1" u="sng" dirty="0" smtClean="0">
                <a:solidFill>
                  <a:schemeClr val="tx1"/>
                </a:solidFill>
                <a:latin typeface="Bodoni MT Black" panose="02070A03080606020203" pitchFamily="18" charset="0"/>
              </a:rPr>
              <a:t>College Resources</a:t>
            </a:r>
            <a:endParaRPr lang="en-US" sz="3600" b="1" u="sng" dirty="0">
              <a:solidFill>
                <a:schemeClr val="tx1"/>
              </a:solidFill>
              <a:latin typeface="Bodoni MT Black" panose="02070A03080606020203" pitchFamily="18" charset="0"/>
            </a:endParaRPr>
          </a:p>
          <a:p>
            <a:r>
              <a:rPr lang="en-US" sz="2400" b="1" dirty="0" smtClean="0">
                <a:solidFill>
                  <a:schemeClr val="tx1"/>
                </a:solidFill>
              </a:rPr>
              <a:t>Assistive Technology Specialist 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College Library Blackboard References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3600" b="1" u="sng" dirty="0" smtClean="0">
                <a:solidFill>
                  <a:schemeClr val="tx1"/>
                </a:solidFill>
                <a:latin typeface="Bodoni MT Black" panose="02070A03080606020203" pitchFamily="18" charset="0"/>
              </a:rPr>
              <a:t>Video Links</a:t>
            </a:r>
          </a:p>
          <a:p>
            <a:r>
              <a:rPr lang="en-US" sz="2400" dirty="0" smtClean="0">
                <a:solidFill>
                  <a:schemeClr val="accent3">
                    <a:lumMod val="75000"/>
                  </a:schemeClr>
                </a:solidFill>
                <a:hlinkClick r:id="rId2"/>
              </a:rPr>
              <a:t>Making Word Documents Accessible</a:t>
            </a:r>
            <a:endParaRPr lang="en-US" sz="24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accent3">
                    <a:lumMod val="75000"/>
                  </a:schemeClr>
                </a:solidFill>
                <a:hlinkClick r:id="rId3"/>
              </a:rPr>
              <a:t>What to consider when making Accessible Documents</a:t>
            </a:r>
            <a:endParaRPr lang="en-US" sz="24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accent3">
                    <a:lumMod val="75000"/>
                  </a:schemeClr>
                </a:solidFill>
                <a:hlinkClick r:id="rId4"/>
              </a:rPr>
              <a:t>Creating Accessible PDF's</a:t>
            </a:r>
            <a:endParaRPr lang="en-US" sz="24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accent3">
                    <a:lumMod val="75000"/>
                  </a:schemeClr>
                </a:solidFill>
                <a:hlinkClick r:id="rId5"/>
              </a:rPr>
              <a:t>Creating accessible PDF's (Mac Pc)</a:t>
            </a:r>
            <a:endParaRPr lang="en-US" sz="2400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8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5800"/>
            <a:ext cx="3464169" cy="5451231"/>
          </a:xfrm>
          <a:gradFill>
            <a:gsLst>
              <a:gs pos="0">
                <a:srgbClr val="C00000"/>
              </a:gs>
              <a:gs pos="47000">
                <a:srgbClr val="FFC000"/>
              </a:gs>
              <a:gs pos="60000">
                <a:srgbClr val="92D050"/>
              </a:gs>
              <a:gs pos="100000">
                <a:srgbClr val="00B050"/>
              </a:gs>
            </a:gsLst>
            <a:lin ang="5400000" scaled="1"/>
          </a:gradFill>
        </p:spPr>
        <p:txBody>
          <a:bodyPr>
            <a:normAutofit/>
          </a:bodyPr>
          <a:lstStyle/>
          <a:p>
            <a:pPr algn="ctr"/>
            <a:r>
              <a:rPr lang="en-US" sz="5400" b="1" i="1" u="sng" dirty="0" smtClean="0">
                <a:solidFill>
                  <a:schemeClr val="tx1"/>
                </a:solidFill>
                <a:latin typeface="Britannic Bold" panose="020B0903060703020204" pitchFamily="34" charset="0"/>
              </a:rPr>
              <a:t>Contacts</a:t>
            </a:r>
            <a:endParaRPr lang="en-US" sz="5400" b="1" i="1" u="sng" dirty="0">
              <a:solidFill>
                <a:schemeClr val="tx1"/>
              </a:solidFill>
              <a:latin typeface="Britannic Bold" panose="020B09030607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Contact </a:t>
            </a:r>
            <a:r>
              <a:rPr lang="en-US" sz="32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Info: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Michael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S. Johnson (Mike) </a:t>
            </a:r>
          </a:p>
          <a:p>
            <a:r>
              <a:rPr lang="en-US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Email: mjohnson@mmm.edu</a:t>
            </a:r>
            <a:endParaRPr lang="en-US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(212) 774-0782 </a:t>
            </a:r>
          </a:p>
          <a:p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Carson Hall Room 412 - Office 1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76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Frame</Template>
  <TotalTime>23996</TotalTime>
  <Words>514</Words>
  <Application>Microsoft Office PowerPoint</Application>
  <PresentationFormat>Widescreen</PresentationFormat>
  <Paragraphs>71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Bodoni MT Black</vt:lpstr>
      <vt:lpstr>Britannic Bold</vt:lpstr>
      <vt:lpstr>Calibri</vt:lpstr>
      <vt:lpstr>Corbel</vt:lpstr>
      <vt:lpstr>Roboto</vt:lpstr>
      <vt:lpstr>Times New Roman</vt:lpstr>
      <vt:lpstr>Wingdings 2</vt:lpstr>
      <vt:lpstr>Frame</vt:lpstr>
      <vt:lpstr>Digital Accessibility Initiative (D.A.I.)</vt:lpstr>
      <vt:lpstr>What?</vt:lpstr>
      <vt:lpstr>When?</vt:lpstr>
      <vt:lpstr>Who?</vt:lpstr>
      <vt:lpstr>Why?</vt:lpstr>
      <vt:lpstr>How?</vt:lpstr>
      <vt:lpstr>How  Identifying Accessibility Issues</vt:lpstr>
      <vt:lpstr>How  (continued)</vt:lpstr>
      <vt:lpstr>How  (continued)</vt:lpstr>
      <vt:lpstr>How  (continued)</vt:lpstr>
      <vt:lpstr>Green  is the  Goal!</vt:lpstr>
      <vt:lpstr>Checking Accessibility  with  Microsoft Word</vt:lpstr>
      <vt:lpstr>Checking Accessibility with  Microsoft Word</vt:lpstr>
      <vt:lpstr>Checking Accessibility with  Microsoft Word</vt:lpstr>
      <vt:lpstr>Checking Accessibility with Word on Mac</vt:lpstr>
      <vt:lpstr>Checking Accessibility with  Microsoft Word</vt:lpstr>
      <vt:lpstr>Checking Accessibility with  Microsoft Excel</vt:lpstr>
      <vt:lpstr>Checking Accessibility with  Microsoft Powerpoint</vt:lpstr>
      <vt:lpstr>Results</vt:lpstr>
      <vt:lpstr>Resources</vt:lpstr>
      <vt:lpstr>Contacts</vt:lpstr>
    </vt:vector>
  </TitlesOfParts>
  <Company>Marymount Manhattan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Creating Accessible Documents</dc:title>
  <dc:creator>Michael Johnson</dc:creator>
  <cp:lastModifiedBy>Michael Johnson</cp:lastModifiedBy>
  <cp:revision>72</cp:revision>
  <cp:lastPrinted>2019-03-01T19:23:56Z</cp:lastPrinted>
  <dcterms:created xsi:type="dcterms:W3CDTF">2019-01-24T18:51:46Z</dcterms:created>
  <dcterms:modified xsi:type="dcterms:W3CDTF">2019-08-05T15:43:12Z</dcterms:modified>
</cp:coreProperties>
</file>